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74" r:id="rId3"/>
    <p:sldId id="558" r:id="rId4"/>
    <p:sldId id="556" r:id="rId5"/>
    <p:sldId id="557" r:id="rId6"/>
    <p:sldId id="376" r:id="rId7"/>
    <p:sldId id="377" r:id="rId8"/>
    <p:sldId id="549" r:id="rId9"/>
    <p:sldId id="546" r:id="rId10"/>
    <p:sldId id="547" r:id="rId11"/>
    <p:sldId id="550" r:id="rId12"/>
    <p:sldId id="554" r:id="rId13"/>
    <p:sldId id="552" r:id="rId14"/>
    <p:sldId id="555" r:id="rId15"/>
    <p:sldId id="553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перт Мария Юрьевна" initials="ЛМ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624"/>
  </p:normalViewPr>
  <p:slideViewPr>
    <p:cSldViewPr>
      <p:cViewPr varScale="1">
        <p:scale>
          <a:sx n="67" d="100"/>
          <a:sy n="67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6732"/>
          </a:xfrm>
          <a:prstGeom prst="rect">
            <a:avLst/>
          </a:prstGeom>
        </p:spPr>
        <p:txBody>
          <a:bodyPr vert="horz" lIns="92107" tIns="46053" rIns="92107" bIns="460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732"/>
          </a:xfrm>
          <a:prstGeom prst="rect">
            <a:avLst/>
          </a:prstGeom>
        </p:spPr>
        <p:txBody>
          <a:bodyPr vert="horz" lIns="92107" tIns="46053" rIns="92107" bIns="46053" rtlCol="0"/>
          <a:lstStyle>
            <a:lvl1pPr algn="r">
              <a:defRPr sz="1200"/>
            </a:lvl1pPr>
          </a:lstStyle>
          <a:p>
            <a:fld id="{9B3C7F64-B7B1-464D-AB51-9CD261FA98A3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7" tIns="46053" rIns="92107" bIns="460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9" y="4714953"/>
            <a:ext cx="5439101" cy="4467387"/>
          </a:xfrm>
          <a:prstGeom prst="rect">
            <a:avLst/>
          </a:prstGeom>
        </p:spPr>
        <p:txBody>
          <a:bodyPr vert="horz" lIns="92107" tIns="46053" rIns="92107" bIns="460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309"/>
            <a:ext cx="2946247" cy="496731"/>
          </a:xfrm>
          <a:prstGeom prst="rect">
            <a:avLst/>
          </a:prstGeom>
        </p:spPr>
        <p:txBody>
          <a:bodyPr vert="horz" lIns="92107" tIns="46053" rIns="92107" bIns="460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7" tIns="46053" rIns="92107" bIns="46053" rtlCol="0" anchor="b"/>
          <a:lstStyle>
            <a:lvl1pPr algn="r">
              <a:defRPr sz="1200"/>
            </a:lvl1pPr>
          </a:lstStyle>
          <a:p>
            <a:fld id="{3DB6E1B2-23A9-4122-BD62-996C1929B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5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E1B2-23A9-4122-BD62-996C1929B0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E1B2-23A9-4122-BD62-996C1929B0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7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E1B2-23A9-4122-BD62-996C1929B0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E1B2-23A9-4122-BD62-996C1929B09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2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E1B2-23A9-4122-BD62-996C1929B09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E1B2-23A9-4122-BD62-996C1929B09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9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C96D-92A6-4A15-9DDE-B3616FD2E65D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D90F-FE27-4770-AFB0-B008FEA97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C5F2-9C1C-4D5B-BCE7-9332334DA4B5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08DF-498F-43D4-876B-F7D0A5127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73C8-AA8A-45FB-915A-A7B92EBFB49A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8D8E-F61F-4497-B30D-729488B6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9029-05A5-4C42-BD83-5F1E82D21100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B973-BCA8-4850-83F5-D1F3DF5DE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EA35-5DF9-413F-867D-DB3B135F0EBD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20BA-871A-4F4B-80BD-0A2414CE0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D415-D299-4C8E-94B2-E6E557C0DBD9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54C5-B592-40D1-9E37-DCE8065B3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A18-9EB5-4C4B-9B13-95271C2D712B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AFEB-BC7B-4CFC-BEB4-628425139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E76C-F3A8-43EE-9C99-E2071617E33E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0708-7987-4097-AAC1-84EB30BFA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712-4384-4CE7-B07A-5E381D43F9AA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1E9C-6D8B-4534-A361-BA6C17D72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8548-87F2-4C2F-BD4B-4A5AF1566894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E390-C59D-4042-BEA7-533253688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BDD7-D5C0-46B2-BA17-F4D8D7D8EC46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111A-D7DB-4CEA-90AA-2E4F43398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ABE58-6443-4A24-B12F-44336E8DE0B9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D5BEF-D893-4520-851C-6CAFB445A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32.pn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9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90011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75" y="928688"/>
            <a:ext cx="7715250" cy="142875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641624"/>
            <a:ext cx="8496944" cy="2355327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проектных решениях по строительству сооружений инженерной защиты территорий муниципальных образований, пострадавших в результате наводнения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0375" y="214313"/>
            <a:ext cx="8229600" cy="62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Иркутской области</a:t>
            </a:r>
          </a:p>
        </p:txBody>
      </p:sp>
      <p:sp>
        <p:nvSpPr>
          <p:cNvPr id="8" name="AutoShape 6" descr="Картинки по запросу &quot;дамбы от  затоп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47" y="2852936"/>
            <a:ext cx="8245153" cy="3478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4444" y="188640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берегоукрепительных сооружений в пос. Соляная на реке Бирюса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38" y="3780113"/>
            <a:ext cx="5355866" cy="2941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700" y="1071663"/>
            <a:ext cx="3808256" cy="3820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5996" y="1105072"/>
            <a:ext cx="3948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пос. Соляная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444" y="2738166"/>
            <a:ext cx="318309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968801"/>
            <a:ext cx="3450278" cy="2384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Протяженность:1 450 м + 1 850 м</a:t>
            </a: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Высота: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4-5 м</a:t>
            </a: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2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проектировщика от ординара отметка превысила 2,65 (выше ГТС на 0,8 м)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Верхняя отметка планируется 3,5 м,  превышает 1,5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35" y="1137380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реконструкция: 2020-2022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098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скальная порода: 20,0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геошпунт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5,0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опасности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800029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4 150,4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94 734,4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520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50" y="173081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дамба в д. Шум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Шумский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3425">
            <a:off x="3711166" y="1961048"/>
            <a:ext cx="3212181" cy="4533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6903" y="4763925"/>
            <a:ext cx="3116459" cy="106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6 000,0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3998">
            <a:off x="748483" y="1322913"/>
            <a:ext cx="2520280" cy="509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645" y="6219825"/>
            <a:ext cx="3775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д. Шум и р.п. Шумский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977956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2020 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2021-2023 гг.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38347" y="1514833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13 350,4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449 993,2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9558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99883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дамба в п. Вознесенский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Иркутской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затопления водами реки Уда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5292403"/>
            <a:ext cx="3116459" cy="106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9 500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2557" y="1544171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2020 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2021-2023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225" y="5912998"/>
            <a:ext cx="3775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п. Вознесенский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40050">
            <a:off x="3656426" y="2074111"/>
            <a:ext cx="2295755" cy="3907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8045">
            <a:off x="800847" y="1449594"/>
            <a:ext cx="2504400" cy="44360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83473" y="3172868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6 700,0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90 000,0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6544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99883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защита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Октябрьский Чунского района от затопления водами реки Уда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742442"/>
            <a:ext cx="3116459" cy="106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9 500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8980" y="1365958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2020 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2021-2023 гг.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767">
            <a:off x="277554" y="2411282"/>
            <a:ext cx="5915897" cy="28487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68144" y="2567801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21 138,1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712 489,0 тыс.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761" y="4869160"/>
            <a:ext cx="3775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п. Вознесенский</a:t>
            </a:r>
          </a:p>
        </p:txBody>
      </p:sp>
    </p:spTree>
    <p:extLst>
      <p:ext uri="{BB962C8B-B14F-4D97-AF65-F5344CB8AC3E}">
        <p14:creationId xmlns:p14="http://schemas.microsoft.com/office/powerpoint/2010/main" val="351073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4444" y="188640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защита с. Покровка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 негативного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вод р. Ока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587515"/>
            <a:ext cx="2342960" cy="147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3 280,0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Высота: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1,9-3,0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4,5 м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178" y="1293809"/>
            <a:ext cx="311645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2019-2020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006" y="192055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строительства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80 719,8 тыс. 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24588"/>
            <a:ext cx="4657634" cy="3186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4" y="4411103"/>
            <a:ext cx="7713940" cy="21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90011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75" y="928688"/>
            <a:ext cx="7715250" cy="142875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641625"/>
            <a:ext cx="8496944" cy="2044824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4242" y="180314"/>
            <a:ext cx="8229600" cy="62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6" descr="Картинки по запросу &quot;дамбы от  затоп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2" y="214313"/>
            <a:ext cx="9001125" cy="64119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15658" y="2644501"/>
            <a:ext cx="5112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99930" y="285750"/>
            <a:ext cx="2642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2796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330" y="4969885"/>
            <a:ext cx="5316670" cy="17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2844" y="49581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дамба в с.Алыгджер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Иркутской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95" y="1440555"/>
            <a:ext cx="4022995" cy="53505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36096" y="2403988"/>
            <a:ext cx="3600400" cy="275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 тела плотины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равийно-галечниковый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грунт с песчаным заполнителем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157,9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фракционированный средней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крупности (защитные слои экрана) 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27,9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каменная наброска (крупнообломочный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скальный грунт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диаметр камня не менее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0,28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УГМС уровень 4,69 над 0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водопоста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скорость течения 7 – 8 м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Возвышение гребня дамбы над расчетным уровнем воды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1,91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</a:p>
          <a:p>
            <a:pPr lvl="0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8066" y="1181329"/>
            <a:ext cx="3116459" cy="121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3 500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высота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7,11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4,5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 опасности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7016" y="5288105"/>
            <a:ext cx="295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с. Алыгджер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016" y="1181329"/>
            <a:ext cx="3006538" cy="41215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8271" y="844493"/>
            <a:ext cx="318790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7 230,0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330 279,1 тыс.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887198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2020-2021 гг.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227" y="5065376"/>
            <a:ext cx="4351784" cy="152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41" y="1384494"/>
            <a:ext cx="4512775" cy="53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2844" y="49581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Расчистка и дноуглубление русла р. Уда в 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Алыгджер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Нижнеудинского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района, Иркутской области	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81" y="1381981"/>
            <a:ext cx="2776724" cy="3806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54347" y="3034885"/>
            <a:ext cx="3159080" cy="180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сооружения:</a:t>
            </a: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выемки грунта:  222,06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расчистки и дноуглубления русла: 20,5 га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русла по дну: 110 м</a:t>
            </a:r>
            <a:endParaRPr lang="ru-RU" sz="1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Заложение откосов русла: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1,5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глубина 2,1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</a:p>
          <a:p>
            <a:pPr lvl="0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0037" y="1268760"/>
            <a:ext cx="3116459" cy="176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сооружения:</a:t>
            </a: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сооружения: земляное русло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возведения: выемка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 расчищаемого и регулируемого русла: 2 800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Максимальный расчетный расход (5% обеспеченности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): 526 м</a:t>
            </a:r>
            <a:r>
              <a:rPr lang="ru-RU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887198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2020-2021 гг.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22047" y="1097961"/>
            <a:ext cx="289011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7 230,0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330 279,1 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2046" y="4942266"/>
            <a:ext cx="2746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с. Алыгджер</a:t>
            </a:r>
          </a:p>
        </p:txBody>
      </p:sp>
    </p:spTree>
    <p:extLst>
      <p:ext uri="{BB962C8B-B14F-4D97-AF65-F5344CB8AC3E}">
        <p14:creationId xmlns:p14="http://schemas.microsoft.com/office/powerpoint/2010/main" val="181448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9771" y="122907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сооружений инженерной защиты г. Тулун от затопления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водами реки 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08" y="3588301"/>
            <a:ext cx="5184576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297" y="3155719"/>
            <a:ext cx="3006326" cy="2256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925" y="908720"/>
            <a:ext cx="3006326" cy="2271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4210" y="878946"/>
            <a:ext cx="3948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г. Тулун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7421" y="4787553"/>
            <a:ext cx="3260424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Галечник фракции 0-200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(тело дамбы) –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645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м</a:t>
            </a:r>
            <a:r>
              <a:rPr lang="ru-RU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песчано-гравийная смесь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(устройство переходных слоёв) –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109 тыс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</a:t>
            </a:r>
            <a:r>
              <a:rPr lang="ru-RU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крепление откоса сортированным камнем (фракция 400 – 700 мм) –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235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м</a:t>
            </a:r>
            <a:r>
              <a:rPr lang="ru-RU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5623" y="3432853"/>
            <a:ext cx="3242221" cy="164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9 400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,0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Высота: 8,5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ГГИ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13,82  над 0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водопоста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(расход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Отметка гребня 465,15 м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 </a:t>
            </a:r>
            <a:r>
              <a:rPr lang="ru-RU" sz="1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ответстенности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2" y="1097768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2020-2023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28800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93 541,0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1 201 494,7 тыс. 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03648" y="2348880"/>
            <a:ext cx="12961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47664" y="2492896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Технические условия: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Всего - 8,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из них получено -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392" y="1332013"/>
            <a:ext cx="3807608" cy="18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8118" y="116632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защита г. Нижнеудинск от затопления водами реки Уда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73016"/>
            <a:ext cx="5184576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89298" y="-100666"/>
            <a:ext cx="3070066" cy="508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2796" y="934997"/>
            <a:ext cx="3948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г. Нижнеудинск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20888"/>
            <a:ext cx="2342960" cy="112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17 000,0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Высота: 0,5-7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6 м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73208" y="4290591"/>
            <a:ext cx="3687148" cy="218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галечниковый грунт (тела дамбы) – 320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песчано-гравийный грунт (защитные слои экрана) – 110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крупнообломочный грунт (крепление откоса, диаметр камня до 0,6м) – 350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УГМС уровень 5,07  над 0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водопоста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(расход 5500 м</a:t>
            </a:r>
            <a:r>
              <a:rPr lang="ru-RU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Гребень дамбы превышает 1 м расчетного уровня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класс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ответственности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746" y="959427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2020-2023 гг.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556792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144 563,0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1 953 476,2 тыс. рублей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2339752" y="2348880"/>
            <a:ext cx="12961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83768" y="2492896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Технические условия: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Всего - 8,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из них получено - 8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2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0949" y="116632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защита от затопления водами реки Бирюса в с. Бирюса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Тайшетского района Иркутской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51" y="2249034"/>
            <a:ext cx="2949042" cy="4489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222" y="1011181"/>
            <a:ext cx="2880320" cy="4184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5517232"/>
            <a:ext cx="394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п. Бирюса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8857" y="2917478"/>
            <a:ext cx="2596439" cy="2083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 тела плотины (галечниковый) –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396,39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крупнообломочный грунт (крепление откоса, диаметр камня 200 мм) –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52,98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8012" y="955146"/>
            <a:ext cx="2474124" cy="293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6 200 м</a:t>
            </a: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Высота: 3,5-5,2 м</a:t>
            </a: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4,5 м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проектировщика отметка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250,64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отметка гребня дамбы 251,34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Гребень дамбы превышает 1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,0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 опасности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993" y="4988153"/>
            <a:ext cx="5926511" cy="18252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980728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2020-2023 гг.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84784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17 007,0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583 422,41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06008" y="955456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7461" y="1184033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Технические </a:t>
            </a:r>
          </a:p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условия - 5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8896" y="1029120"/>
            <a:ext cx="272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Зона затопления с. Бирюса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защита от затопления водами реки Бирюса в с. Шелехово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Тайшетского района Иркутской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174" y="1073773"/>
            <a:ext cx="2776535" cy="3717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5968" y="1092006"/>
            <a:ext cx="2027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с.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Шелехово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386" y="2353129"/>
            <a:ext cx="3640667" cy="141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 тела плотины (галечниковый) –                260,00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скальный грунт (крепление откоса, диаметр камня 200 мм) – 73,0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7" y="4031790"/>
            <a:ext cx="6099552" cy="26896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68144" y="4657850"/>
            <a:ext cx="3712639" cy="219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4 950 м + 1 790 м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Высота: 1,5-5,92 м</a:t>
            </a: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4,5 м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проектировщика отметка 290,38 отметка гребня дамбы 291,57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Гребень дамбы превышает 1,2 м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 опасности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720" y="1073773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2020-2023 гг.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261" y="1610166"/>
            <a:ext cx="291553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24 517,0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499 893,37 тыс. рублей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4038679" y="3468761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2150" y="3658018"/>
            <a:ext cx="16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Технические </a:t>
            </a:r>
          </a:p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условия - 6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088" y="1367259"/>
            <a:ext cx="2504786" cy="19385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5" y="3070995"/>
            <a:ext cx="2952081" cy="365048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79512" y="3861048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46" y="190828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защита от затопления водами реки Бирюса в р.п. Шиткино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Тайшетского района Иркутской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54" y="956033"/>
            <a:ext cx="3281405" cy="42571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302" y="2469660"/>
            <a:ext cx="2849946" cy="141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 тела плотины (галечниковый) – 508,68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скальный грунт (крепление откоса, диаметр камня 200 мм) – 66,9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6707" y="1055856"/>
            <a:ext cx="2634439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7 900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Высота: 3,5-7,23 м</a:t>
            </a:r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4,5 м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проектировщика отметка 220,58,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отметка гребня дамбы 221,48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Гребень дамбы превышает 0,9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 опасности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95" y="4797152"/>
            <a:ext cx="5631049" cy="1956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6365" y="2841009"/>
            <a:ext cx="2103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р.п. Шиткино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24744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2020-2023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25 573,0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735 739,71 тыс.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08520" y="4077072"/>
            <a:ext cx="16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Технические </a:t>
            </a:r>
          </a:p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условия - 6</a:t>
            </a:r>
          </a:p>
        </p:txBody>
      </p:sp>
    </p:spTree>
    <p:extLst>
      <p:ext uri="{BB962C8B-B14F-4D97-AF65-F5344CB8AC3E}">
        <p14:creationId xmlns:p14="http://schemas.microsoft.com/office/powerpoint/2010/main" val="342826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50" y="173081"/>
            <a:ext cx="8643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защита от затопления водами р. Бирюса с. Талая Тайшетского района Иркутской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B973-BCA8-4850-83F5-D1F3DF5DE2F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48" y="2780928"/>
            <a:ext cx="5531558" cy="3757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416" y="982657"/>
            <a:ext cx="4719355" cy="4434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5416" y="1007280"/>
            <a:ext cx="3948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с. Талая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40555" y="5333067"/>
            <a:ext cx="3089133" cy="165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3 400,0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Высота: 4,0-5,0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по гребню: 2,0 м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проектировщика отметка уточняется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Гребень дамбы превышает 1,2 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 опасности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7610" y="1155951"/>
            <a:ext cx="31164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2019-2020 гг.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2021-2023 гг.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4064717"/>
            <a:ext cx="314439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дамбы: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3200" y="4590097"/>
            <a:ext cx="4611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скальная порода: 650,0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endParaRPr lang="ru-RU" sz="1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геошпунт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20,4 тыс. м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906365"/>
            <a:ext cx="3187909" cy="76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5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проектирование: 4 700,0 тыс. рублей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строительство: 205 300,0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52190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9590</TotalTime>
  <Words>1350</Words>
  <Application>Microsoft Office PowerPoint</Application>
  <PresentationFormat>Экран (4:3)</PresentationFormat>
  <Paragraphs>281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ФОТООТЧЕТ  (по исполнению комплексного плана по ликвидации последствий чрезвычайной ситуации) по восстановлению жилья, объектов инженерной (включая коммунальную), социальной инфраструктуры в районах Иркутской области, пострадавших в результате паводка</dc:title>
  <dc:creator>pc.irkutsk@mail.ru</dc:creator>
  <cp:lastModifiedBy>User Windows</cp:lastModifiedBy>
  <cp:revision>380</cp:revision>
  <cp:lastPrinted>2020-03-04T05:31:28Z</cp:lastPrinted>
  <dcterms:created xsi:type="dcterms:W3CDTF">2019-08-23T06:20:57Z</dcterms:created>
  <dcterms:modified xsi:type="dcterms:W3CDTF">2020-05-19T04:36:58Z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1483114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